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0" r:id="rId2"/>
    <p:sldId id="256" r:id="rId3"/>
    <p:sldId id="260" r:id="rId4"/>
    <p:sldId id="261" r:id="rId5"/>
    <p:sldId id="262" r:id="rId6"/>
    <p:sldId id="267" r:id="rId7"/>
    <p:sldId id="263" r:id="rId8"/>
    <p:sldId id="268" r:id="rId9"/>
    <p:sldId id="269" r:id="rId10"/>
    <p:sldId id="271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4660"/>
  </p:normalViewPr>
  <p:slideViewPr>
    <p:cSldViewPr>
      <p:cViewPr varScale="1">
        <p:scale>
          <a:sx n="66" d="100"/>
          <a:sy n="66" d="100"/>
        </p:scale>
        <p:origin x="154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68C028-B5DF-42F1-BF4C-B85F89C5E54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4FDCFED8-7379-432B-A09A-484283513FA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altLang="en-US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Student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altLang="en-US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views</a:t>
          </a:r>
        </a:p>
      </dgm:t>
    </dgm:pt>
    <dgm:pt modelId="{2E220D8D-3E75-4659-8F86-80C00325C759}" type="parTrans" cxnId="{2024CD8E-7D10-4024-9AC9-F5DC9BF2A090}">
      <dgm:prSet/>
      <dgm:spPr/>
      <dgm:t>
        <a:bodyPr/>
        <a:lstStyle/>
        <a:p>
          <a:endParaRPr lang="en-GB"/>
        </a:p>
      </dgm:t>
    </dgm:pt>
    <dgm:pt modelId="{A99BC8C4-6E92-473D-A79A-4B16B32E5931}" type="sibTrans" cxnId="{2024CD8E-7D10-4024-9AC9-F5DC9BF2A090}">
      <dgm:prSet/>
      <dgm:spPr/>
      <dgm:t>
        <a:bodyPr/>
        <a:lstStyle/>
        <a:p>
          <a:endParaRPr lang="en-GB"/>
        </a:p>
      </dgm:t>
    </dgm:pt>
    <dgm:pt modelId="{27F41597-E842-45DA-8178-E622D71C12F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altLang="en-US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Dialogue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altLang="en-US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with staff</a:t>
          </a:r>
        </a:p>
      </dgm:t>
    </dgm:pt>
    <dgm:pt modelId="{A12FC95A-07BA-4F30-BD6D-80C8903D952F}" type="parTrans" cxnId="{4C565FC7-F4A5-4654-AD5A-4036D151C45D}">
      <dgm:prSet/>
      <dgm:spPr/>
      <dgm:t>
        <a:bodyPr/>
        <a:lstStyle/>
        <a:p>
          <a:endParaRPr lang="en-GB"/>
        </a:p>
      </dgm:t>
    </dgm:pt>
    <dgm:pt modelId="{B39F340E-1D36-4D5F-B454-95FBE5CE8EA6}" type="sibTrans" cxnId="{4C565FC7-F4A5-4654-AD5A-4036D151C45D}">
      <dgm:prSet/>
      <dgm:spPr/>
      <dgm:t>
        <a:bodyPr/>
        <a:lstStyle/>
        <a:p>
          <a:endParaRPr lang="en-GB"/>
        </a:p>
      </dgm:t>
    </dgm:pt>
    <dgm:pt modelId="{F01C0998-0BEB-4B95-83BE-1806450D72C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altLang="en-US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Improved learning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altLang="en-US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experience</a:t>
          </a:r>
        </a:p>
      </dgm:t>
    </dgm:pt>
    <dgm:pt modelId="{62FD5BC9-8314-45C1-8607-00C2452F959E}" type="parTrans" cxnId="{4C47C41E-60E9-42F8-832F-0E73FB2304E7}">
      <dgm:prSet/>
      <dgm:spPr/>
      <dgm:t>
        <a:bodyPr/>
        <a:lstStyle/>
        <a:p>
          <a:endParaRPr lang="en-GB"/>
        </a:p>
      </dgm:t>
    </dgm:pt>
    <dgm:pt modelId="{932CEFA7-2583-442F-B42C-7BE698CE17C9}" type="sibTrans" cxnId="{4C47C41E-60E9-42F8-832F-0E73FB2304E7}">
      <dgm:prSet/>
      <dgm:spPr/>
      <dgm:t>
        <a:bodyPr/>
        <a:lstStyle/>
        <a:p>
          <a:endParaRPr lang="en-GB"/>
        </a:p>
      </dgm:t>
    </dgm:pt>
    <dgm:pt modelId="{9A26734B-DDCB-4115-ACFC-A4C94AA6DBDE}" type="pres">
      <dgm:prSet presAssocID="{B968C028-B5DF-42F1-BF4C-B85F89C5E54A}" presName="cycle" presStyleCnt="0">
        <dgm:presLayoutVars>
          <dgm:dir/>
          <dgm:resizeHandles val="exact"/>
        </dgm:presLayoutVars>
      </dgm:prSet>
      <dgm:spPr/>
    </dgm:pt>
    <dgm:pt modelId="{CDA73E7C-49EC-4C0D-AC2E-2AD1F0C821DF}" type="pres">
      <dgm:prSet presAssocID="{4FDCFED8-7379-432B-A09A-484283513FA0}" presName="dummy" presStyleCnt="0"/>
      <dgm:spPr/>
    </dgm:pt>
    <dgm:pt modelId="{2D59E348-5C48-4B38-9DA3-8CF54258CCED}" type="pres">
      <dgm:prSet presAssocID="{4FDCFED8-7379-432B-A09A-484283513FA0}" presName="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4AC4A3F-3522-4F31-AD69-E25E1A123FD4}" type="pres">
      <dgm:prSet presAssocID="{A99BC8C4-6E92-473D-A79A-4B16B32E5931}" presName="sibTrans" presStyleLbl="node1" presStyleIdx="0" presStyleCnt="3"/>
      <dgm:spPr/>
      <dgm:t>
        <a:bodyPr/>
        <a:lstStyle/>
        <a:p>
          <a:endParaRPr lang="en-GB"/>
        </a:p>
      </dgm:t>
    </dgm:pt>
    <dgm:pt modelId="{F390210F-99F1-4CB3-9276-ADA42CBD4813}" type="pres">
      <dgm:prSet presAssocID="{27F41597-E842-45DA-8178-E622D71C12F4}" presName="dummy" presStyleCnt="0"/>
      <dgm:spPr/>
    </dgm:pt>
    <dgm:pt modelId="{E8010468-6A4A-4870-B8DF-15FEF46FF279}" type="pres">
      <dgm:prSet presAssocID="{27F41597-E842-45DA-8178-E622D71C12F4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E7A2774-9CAA-41F4-94CE-7E9557D2EF7F}" type="pres">
      <dgm:prSet presAssocID="{B39F340E-1D36-4D5F-B454-95FBE5CE8EA6}" presName="sibTrans" presStyleLbl="node1" presStyleIdx="1" presStyleCnt="3"/>
      <dgm:spPr/>
      <dgm:t>
        <a:bodyPr/>
        <a:lstStyle/>
        <a:p>
          <a:endParaRPr lang="en-GB"/>
        </a:p>
      </dgm:t>
    </dgm:pt>
    <dgm:pt modelId="{C1868A65-5BA4-45BD-AE8E-62C7F71D2A1E}" type="pres">
      <dgm:prSet presAssocID="{F01C0998-0BEB-4B95-83BE-1806450D72C4}" presName="dummy" presStyleCnt="0"/>
      <dgm:spPr/>
    </dgm:pt>
    <dgm:pt modelId="{C13313FE-2629-4FFE-93A8-73F738FE42F0}" type="pres">
      <dgm:prSet presAssocID="{F01C0998-0BEB-4B95-83BE-1806450D72C4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B42763-5AA1-4CDE-8A63-E60A43132805}" type="pres">
      <dgm:prSet presAssocID="{932CEFA7-2583-442F-B42C-7BE698CE17C9}" presName="sibTrans" presStyleLbl="node1" presStyleIdx="2" presStyleCnt="3"/>
      <dgm:spPr/>
      <dgm:t>
        <a:bodyPr/>
        <a:lstStyle/>
        <a:p>
          <a:endParaRPr lang="en-GB"/>
        </a:p>
      </dgm:t>
    </dgm:pt>
  </dgm:ptLst>
  <dgm:cxnLst>
    <dgm:cxn modelId="{4C47C41E-60E9-42F8-832F-0E73FB2304E7}" srcId="{B968C028-B5DF-42F1-BF4C-B85F89C5E54A}" destId="{F01C0998-0BEB-4B95-83BE-1806450D72C4}" srcOrd="2" destOrd="0" parTransId="{62FD5BC9-8314-45C1-8607-00C2452F959E}" sibTransId="{932CEFA7-2583-442F-B42C-7BE698CE17C9}"/>
    <dgm:cxn modelId="{4C565FC7-F4A5-4654-AD5A-4036D151C45D}" srcId="{B968C028-B5DF-42F1-BF4C-B85F89C5E54A}" destId="{27F41597-E842-45DA-8178-E622D71C12F4}" srcOrd="1" destOrd="0" parTransId="{A12FC95A-07BA-4F30-BD6D-80C8903D952F}" sibTransId="{B39F340E-1D36-4D5F-B454-95FBE5CE8EA6}"/>
    <dgm:cxn modelId="{D8BEF657-6DE2-46BA-B372-E3840646023D}" type="presOf" srcId="{27F41597-E842-45DA-8178-E622D71C12F4}" destId="{E8010468-6A4A-4870-B8DF-15FEF46FF279}" srcOrd="0" destOrd="0" presId="urn:microsoft.com/office/officeart/2005/8/layout/cycle1"/>
    <dgm:cxn modelId="{2024CD8E-7D10-4024-9AC9-F5DC9BF2A090}" srcId="{B968C028-B5DF-42F1-BF4C-B85F89C5E54A}" destId="{4FDCFED8-7379-432B-A09A-484283513FA0}" srcOrd="0" destOrd="0" parTransId="{2E220D8D-3E75-4659-8F86-80C00325C759}" sibTransId="{A99BC8C4-6E92-473D-A79A-4B16B32E5931}"/>
    <dgm:cxn modelId="{7764A018-852B-4EB9-82A5-9A00212C3032}" type="presOf" srcId="{932CEFA7-2583-442F-B42C-7BE698CE17C9}" destId="{C1B42763-5AA1-4CDE-8A63-E60A43132805}" srcOrd="0" destOrd="0" presId="urn:microsoft.com/office/officeart/2005/8/layout/cycle1"/>
    <dgm:cxn modelId="{6217D8F2-306B-4FB8-A9FE-DFBAEEE898E1}" type="presOf" srcId="{F01C0998-0BEB-4B95-83BE-1806450D72C4}" destId="{C13313FE-2629-4FFE-93A8-73F738FE42F0}" srcOrd="0" destOrd="0" presId="urn:microsoft.com/office/officeart/2005/8/layout/cycle1"/>
    <dgm:cxn modelId="{B1B5539B-E4C9-4BC5-80A5-7A0D4787CA8F}" type="presOf" srcId="{B968C028-B5DF-42F1-BF4C-B85F89C5E54A}" destId="{9A26734B-DDCB-4115-ACFC-A4C94AA6DBDE}" srcOrd="0" destOrd="0" presId="urn:microsoft.com/office/officeart/2005/8/layout/cycle1"/>
    <dgm:cxn modelId="{7DAE210E-1CBD-4360-946F-A2B317E8FCDF}" type="presOf" srcId="{B39F340E-1D36-4D5F-B454-95FBE5CE8EA6}" destId="{AE7A2774-9CAA-41F4-94CE-7E9557D2EF7F}" srcOrd="0" destOrd="0" presId="urn:microsoft.com/office/officeart/2005/8/layout/cycle1"/>
    <dgm:cxn modelId="{80398039-7DF9-489A-B06C-27390B9F727E}" type="presOf" srcId="{4FDCFED8-7379-432B-A09A-484283513FA0}" destId="{2D59E348-5C48-4B38-9DA3-8CF54258CCED}" srcOrd="0" destOrd="0" presId="urn:microsoft.com/office/officeart/2005/8/layout/cycle1"/>
    <dgm:cxn modelId="{229F163E-AB38-473F-852E-8DF9F2FBDFEA}" type="presOf" srcId="{A99BC8C4-6E92-473D-A79A-4B16B32E5931}" destId="{E4AC4A3F-3522-4F31-AD69-E25E1A123FD4}" srcOrd="0" destOrd="0" presId="urn:microsoft.com/office/officeart/2005/8/layout/cycle1"/>
    <dgm:cxn modelId="{47B4C228-F8BB-4227-BB6D-77994BCCD178}" type="presParOf" srcId="{9A26734B-DDCB-4115-ACFC-A4C94AA6DBDE}" destId="{CDA73E7C-49EC-4C0D-AC2E-2AD1F0C821DF}" srcOrd="0" destOrd="0" presId="urn:microsoft.com/office/officeart/2005/8/layout/cycle1"/>
    <dgm:cxn modelId="{249D8CBE-B4F2-43E8-A355-9E8EA811B84F}" type="presParOf" srcId="{9A26734B-DDCB-4115-ACFC-A4C94AA6DBDE}" destId="{2D59E348-5C48-4B38-9DA3-8CF54258CCED}" srcOrd="1" destOrd="0" presId="urn:microsoft.com/office/officeart/2005/8/layout/cycle1"/>
    <dgm:cxn modelId="{802B8095-545A-445D-83C7-354A5FD14C2B}" type="presParOf" srcId="{9A26734B-DDCB-4115-ACFC-A4C94AA6DBDE}" destId="{E4AC4A3F-3522-4F31-AD69-E25E1A123FD4}" srcOrd="2" destOrd="0" presId="urn:microsoft.com/office/officeart/2005/8/layout/cycle1"/>
    <dgm:cxn modelId="{EA276D34-24DE-4EA3-996E-FDC449FF3213}" type="presParOf" srcId="{9A26734B-DDCB-4115-ACFC-A4C94AA6DBDE}" destId="{F390210F-99F1-4CB3-9276-ADA42CBD4813}" srcOrd="3" destOrd="0" presId="urn:microsoft.com/office/officeart/2005/8/layout/cycle1"/>
    <dgm:cxn modelId="{FE48989A-6A09-4995-9296-8F3F5B2202F4}" type="presParOf" srcId="{9A26734B-DDCB-4115-ACFC-A4C94AA6DBDE}" destId="{E8010468-6A4A-4870-B8DF-15FEF46FF279}" srcOrd="4" destOrd="0" presId="urn:microsoft.com/office/officeart/2005/8/layout/cycle1"/>
    <dgm:cxn modelId="{0A643E47-C5F6-4F1A-91D1-EADC15EFCFDD}" type="presParOf" srcId="{9A26734B-DDCB-4115-ACFC-A4C94AA6DBDE}" destId="{AE7A2774-9CAA-41F4-94CE-7E9557D2EF7F}" srcOrd="5" destOrd="0" presId="urn:microsoft.com/office/officeart/2005/8/layout/cycle1"/>
    <dgm:cxn modelId="{A0F3372B-E047-4E9D-ACA8-804FC1A6C106}" type="presParOf" srcId="{9A26734B-DDCB-4115-ACFC-A4C94AA6DBDE}" destId="{C1868A65-5BA4-45BD-AE8E-62C7F71D2A1E}" srcOrd="6" destOrd="0" presId="urn:microsoft.com/office/officeart/2005/8/layout/cycle1"/>
    <dgm:cxn modelId="{624D2A78-3532-4A8A-BBF7-8D2D4D17ECCD}" type="presParOf" srcId="{9A26734B-DDCB-4115-ACFC-A4C94AA6DBDE}" destId="{C13313FE-2629-4FFE-93A8-73F738FE42F0}" srcOrd="7" destOrd="0" presId="urn:microsoft.com/office/officeart/2005/8/layout/cycle1"/>
    <dgm:cxn modelId="{7EE31206-2E63-4D6A-A915-4821A4FACCB2}" type="presParOf" srcId="{9A26734B-DDCB-4115-ACFC-A4C94AA6DBDE}" destId="{C1B42763-5AA1-4CDE-8A63-E60A43132805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58A1F-71CB-470D-AB59-74C801BA8762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F8290-C579-48B6-BE78-CE985F483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265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EF8290-C579-48B6-BE78-CE985F48327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756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cid:5326877C-9390-451E-BFAA-C2875958CEAE@gateway.2wire.net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microsoft.com/office/2007/relationships/hdphoto" Target="../media/hdphoto2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556792"/>
            <a:ext cx="7772400" cy="1683618"/>
          </a:xfrm>
        </p:spPr>
        <p:txBody>
          <a:bodyPr/>
          <a:lstStyle>
            <a:lvl1pPr algn="ctr">
              <a:defRPr b="1"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356992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Facilitator name, date etc.</a:t>
            </a:r>
            <a:endParaRPr lang="en-GB" dirty="0"/>
          </a:p>
        </p:txBody>
      </p:sp>
      <p:pic>
        <p:nvPicPr>
          <p:cNvPr id="8" name="Picture 7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94"/>
          <a:stretch/>
        </p:blipFill>
        <p:spPr>
          <a:xfrm>
            <a:off x="0" y="2857"/>
            <a:ext cx="9144000" cy="1049879"/>
          </a:xfrm>
          <a:prstGeom prst="rect">
            <a:avLst/>
          </a:prstGeom>
        </p:spPr>
      </p:pic>
      <p:pic>
        <p:nvPicPr>
          <p:cNvPr id="9" name="Picture 8" descr="cid:5326877C-9390-451E-BFAA-C2875958CEAE@gateway.2wire.net"/>
          <p:cNvPicPr/>
          <p:nvPr userDrawn="1"/>
        </p:nvPicPr>
        <p:blipFill rotWithShape="1"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3" t="94655" r="-172" b="1936"/>
          <a:stretch/>
        </p:blipFill>
        <p:spPr bwMode="auto">
          <a:xfrm>
            <a:off x="2411760" y="6309320"/>
            <a:ext cx="6748041" cy="5169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TextBox 7"/>
          <p:cNvSpPr txBox="1">
            <a:spLocks noChangeArrowheads="1"/>
          </p:cNvSpPr>
          <p:nvPr userDrawn="1"/>
        </p:nvSpPr>
        <p:spPr bwMode="auto">
          <a:xfrm>
            <a:off x="2803798" y="5733256"/>
            <a:ext cx="35680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24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@sparqs_scotland</a:t>
            </a:r>
          </a:p>
        </p:txBody>
      </p:sp>
      <p:pic>
        <p:nvPicPr>
          <p:cNvPr id="13" name="Picture 13" descr="P:\Design &amp; Publications\twitter-bird-light-bgs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672658"/>
            <a:ext cx="636662" cy="63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64" y="5805264"/>
            <a:ext cx="1936204" cy="838378"/>
          </a:xfrm>
          <a:prstGeom prst="rect">
            <a:avLst/>
          </a:prstGeom>
        </p:spPr>
      </p:pic>
      <p:pic>
        <p:nvPicPr>
          <p:cNvPr id="18" name="Picture 17" descr="cid:5326877C-9390-451E-BFAA-C2875958CEAE@gateway.2wire.net"/>
          <p:cNvPicPr/>
          <p:nvPr userDrawn="1"/>
        </p:nvPicPr>
        <p:blipFill rotWithShape="1"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971" r="91250" b="2664"/>
          <a:stretch/>
        </p:blipFill>
        <p:spPr bwMode="auto">
          <a:xfrm>
            <a:off x="-4514" y="6058313"/>
            <a:ext cx="400050" cy="6617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65530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20/04/2015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465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20/04/2015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165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6635080" cy="1354162"/>
          </a:xfrm>
        </p:spPr>
        <p:txBody>
          <a:bodyPr>
            <a:normAutofit/>
          </a:bodyPr>
          <a:lstStyle>
            <a:lvl1pPr algn="l">
              <a:defRPr sz="3600" b="0"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Slide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0324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0" y="6021288"/>
            <a:ext cx="9180512" cy="836872"/>
            <a:chOff x="2313341" y="6344818"/>
            <a:chExt cx="6830659" cy="513342"/>
          </a:xfrm>
        </p:grpSpPr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0" name="Picture 9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2915816" y="6237312"/>
            <a:ext cx="34559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2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@sparqs_scotland</a:t>
            </a:r>
          </a:p>
        </p:txBody>
      </p:sp>
      <p:pic>
        <p:nvPicPr>
          <p:cNvPr id="13" name="Picture 13" descr="P:\Design &amp; Publications\twitter-bird-light-bgs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6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6032698"/>
            <a:ext cx="780678" cy="780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33074"/>
            <a:ext cx="1763688" cy="763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74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20/04/2015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27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20/04/2015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961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20/04/2015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86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20/04/2015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7594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20/04/2015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25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20/04/2015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398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20/04/2015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4908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4E04-FA3B-4CC2-B22B-1F4522E7061B}" type="datetimeFigureOut">
              <a:rPr lang="en-GB" smtClean="0"/>
              <a:t>20/04/2015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8590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Engaging apprentices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356992"/>
            <a:ext cx="7704856" cy="1752600"/>
          </a:xfrm>
        </p:spPr>
        <p:txBody>
          <a:bodyPr>
            <a:normAutofit/>
          </a:bodyPr>
          <a:lstStyle/>
          <a:p>
            <a:pPr algn="l"/>
            <a:r>
              <a:rPr lang="en-GB" sz="2400" dirty="0" smtClean="0"/>
              <a:t>Stephanie Millar, Development Advisor, sparqs</a:t>
            </a:r>
          </a:p>
          <a:p>
            <a:pPr algn="l"/>
            <a:r>
              <a:rPr lang="en-GB" sz="2400" dirty="0" smtClean="0"/>
              <a:t>Megan McHaney, Policy and Public Affairs Officer, NUS Scotland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41838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apprentice Student Learning Experience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456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038"/>
            <a:ext cx="9158774" cy="5399186"/>
          </a:xfrm>
        </p:spPr>
      </p:pic>
    </p:spTree>
    <p:extLst>
      <p:ext uri="{BB962C8B-B14F-4D97-AF65-F5344CB8AC3E}">
        <p14:creationId xmlns:p14="http://schemas.microsoft.com/office/powerpoint/2010/main" val="1665569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College/Students’ Association partnerships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625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458728" y="1844824"/>
            <a:ext cx="2816028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Classroom</a:t>
            </a:r>
            <a:endParaRPr lang="en-GB" sz="2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167844" y="3051448"/>
            <a:ext cx="2808312" cy="160168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College</a:t>
            </a:r>
            <a:endParaRPr lang="en-GB" sz="2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868144" y="4293096"/>
            <a:ext cx="2808312" cy="15841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Nationally</a:t>
            </a:r>
            <a:endParaRPr lang="en-GB" sz="2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426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08912" cy="1800200"/>
          </a:xfrm>
        </p:spPr>
        <p:txBody>
          <a:bodyPr>
            <a:noAutofit/>
          </a:bodyPr>
          <a:lstStyle/>
          <a:p>
            <a:r>
              <a:rPr lang="en-GB" dirty="0">
                <a:latin typeface="Verdana"/>
                <a:ea typeface="Times New Roman"/>
                <a:cs typeface="Times New Roman"/>
              </a:rPr>
              <a:t>Are </a:t>
            </a:r>
            <a:r>
              <a:rPr lang="en-GB" dirty="0" smtClean="0">
                <a:latin typeface="Verdana"/>
                <a:ea typeface="Times New Roman"/>
                <a:cs typeface="Times New Roman"/>
              </a:rPr>
              <a:t>apprentices really “harder </a:t>
            </a:r>
            <a:r>
              <a:rPr lang="en-GB" dirty="0">
                <a:latin typeface="Verdana"/>
                <a:ea typeface="Times New Roman"/>
                <a:cs typeface="Times New Roman"/>
              </a:rPr>
              <a:t>to reach</a:t>
            </a:r>
            <a:r>
              <a:rPr lang="en-GB" dirty="0" smtClean="0">
                <a:latin typeface="Verdana"/>
                <a:ea typeface="Times New Roman"/>
                <a:cs typeface="Times New Roman"/>
              </a:rPr>
              <a:t>”?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Stephanie Millar, sparqs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756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SFC statistics 2012-13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950767"/>
              </p:ext>
            </p:extLst>
          </p:nvPr>
        </p:nvGraphicFramePr>
        <p:xfrm>
          <a:off x="467544" y="1484784"/>
          <a:ext cx="8280920" cy="4445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472608"/>
                <a:gridCol w="1368152"/>
                <a:gridCol w="1440160"/>
              </a:tblGrid>
              <a:tr h="293752">
                <a:tc>
                  <a:txBody>
                    <a:bodyPr/>
                    <a:lstStyle/>
                    <a:p>
                      <a:r>
                        <a:rPr lang="en-GB" dirty="0" smtClean="0"/>
                        <a:t>Mode of attendance of course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Count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 of overall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Short full-time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13,361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Block release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4,588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Part-time (Day Release)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 smtClean="0"/>
                        <a:t>29,094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Other Part-time Day Course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 smtClean="0"/>
                        <a:t>75,234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28%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Evenings &amp; Weekends only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 smtClean="0"/>
                        <a:t>26,78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Assessment of Work Based Learning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 smtClean="0"/>
                        <a:t>6,965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Distance Learning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6,744 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Open learning or directed private study systems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 smtClean="0"/>
                        <a:t>10,107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Flexible learning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 smtClean="0"/>
                        <a:t>14,834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Full-Time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 smtClean="0"/>
                        <a:t>78,393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29%</a:t>
                      </a:r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Part-Time, but previously met old full-time criteria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dirty="0" smtClean="0"/>
                        <a:t>1,966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26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Student Engagement Framework for Scotland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GB" sz="3100" dirty="0"/>
              <a:t>There are five key elements: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GB" sz="3100" dirty="0"/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3100" dirty="0"/>
              <a:t>Students feeling part of a supportive institution.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3100" dirty="0"/>
              <a:t>Students engaging in their own learning.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3100" dirty="0"/>
              <a:t>Students working with their institution in shaping the direction of learning.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3100" dirty="0"/>
              <a:t>Formal mechanisms for quality and governance.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3100" dirty="0"/>
              <a:t>Influencing the student experience at national level.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79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Student Engagement Framework for Scotland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2600" dirty="0"/>
              <a:t>There are six features:</a:t>
            </a:r>
          </a:p>
          <a:p>
            <a:pPr>
              <a:spcBef>
                <a:spcPts val="600"/>
              </a:spcBef>
            </a:pPr>
            <a:endParaRPr lang="en-GB" sz="2600" dirty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600" dirty="0"/>
              <a:t>A culture of engagement.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600" dirty="0"/>
              <a:t>Students as partners.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600" dirty="0"/>
              <a:t>Responding to diversity.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600" dirty="0"/>
              <a:t>Valuing the student contribution.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600" dirty="0"/>
              <a:t>Focus on enhancement and change.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600" dirty="0"/>
              <a:t>Appropriate resources and support.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689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345904"/>
              </p:ext>
            </p:extLst>
          </p:nvPr>
        </p:nvGraphicFramePr>
        <p:xfrm>
          <a:off x="457200" y="1844675"/>
          <a:ext cx="8229600" cy="4032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028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</a:t>
            </a:r>
            <a:r>
              <a:rPr lang="en-GB" dirty="0" smtClean="0"/>
              <a:t>do </a:t>
            </a:r>
            <a:r>
              <a:rPr lang="en-GB" dirty="0"/>
              <a:t>we know?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3100" dirty="0" smtClean="0"/>
              <a:t>One </a:t>
            </a:r>
            <a:r>
              <a:rPr lang="en-GB" sz="3100" dirty="0"/>
              <a:t>size doesn’t fit all.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GB" sz="31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3100" dirty="0" smtClean="0"/>
              <a:t>Transposing </a:t>
            </a:r>
            <a:r>
              <a:rPr lang="en-GB" sz="3100" dirty="0"/>
              <a:t>“standard” mechanisms rarely works.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GB" sz="31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3100" dirty="0" smtClean="0"/>
              <a:t>You </a:t>
            </a:r>
            <a:r>
              <a:rPr lang="en-GB" sz="3100" dirty="0"/>
              <a:t>need to know what non-FT students think.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GB" sz="31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3100" dirty="0" smtClean="0"/>
              <a:t>Non-FT </a:t>
            </a:r>
            <a:r>
              <a:rPr lang="en-GB" sz="3100" dirty="0"/>
              <a:t>students have things to tell you.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GB" sz="31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3100" dirty="0" smtClean="0"/>
              <a:t>Non-FT </a:t>
            </a:r>
            <a:r>
              <a:rPr lang="en-GB" sz="3100" dirty="0"/>
              <a:t>students can be engaged….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443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Using element …</a:t>
            </a:r>
          </a:p>
          <a:p>
            <a:pPr marL="0" indent="0">
              <a:buNone/>
            </a:pPr>
            <a:endParaRPr lang="en-GB" sz="2400" dirty="0"/>
          </a:p>
          <a:p>
            <a:pPr marL="450850" indent="-450850">
              <a:spcBef>
                <a:spcPts val="1200"/>
              </a:spcBef>
              <a:buNone/>
            </a:pPr>
            <a:r>
              <a:rPr lang="en-GB" sz="2400" dirty="0" smtClean="0"/>
              <a:t>4. Formal </a:t>
            </a:r>
            <a:r>
              <a:rPr lang="en-GB" sz="2400" dirty="0"/>
              <a:t>mechanisms for quality and governance.</a:t>
            </a:r>
          </a:p>
          <a:p>
            <a:pPr marL="450850" indent="-450850">
              <a:spcBef>
                <a:spcPts val="1200"/>
              </a:spcBef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…. think </a:t>
            </a:r>
            <a:r>
              <a:rPr lang="en-GB" sz="2400" dirty="0"/>
              <a:t>what methods </a:t>
            </a:r>
            <a:r>
              <a:rPr lang="en-GB" sz="2400" dirty="0" smtClean="0"/>
              <a:t>colleges use </a:t>
            </a:r>
            <a:r>
              <a:rPr lang="en-GB" sz="2400" dirty="0"/>
              <a:t>to engage their students.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581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GB" sz="2400" dirty="0"/>
              <a:t>Using </a:t>
            </a:r>
            <a:r>
              <a:rPr lang="en-GB" sz="2400" dirty="0" smtClean="0"/>
              <a:t>four aspects of element 4 </a:t>
            </a:r>
            <a:r>
              <a:rPr lang="en-GB" sz="2400" dirty="0"/>
              <a:t>answer the following:</a:t>
            </a:r>
          </a:p>
          <a:p>
            <a:pPr marL="0" indent="0">
              <a:spcBef>
                <a:spcPts val="600"/>
              </a:spcBef>
              <a:buNone/>
            </a:pPr>
            <a:endParaRPr lang="en-GB" sz="2400" dirty="0"/>
          </a:p>
          <a:p>
            <a:pPr lvl="0">
              <a:spcBef>
                <a:spcPts val="600"/>
              </a:spcBef>
            </a:pPr>
            <a:r>
              <a:rPr lang="en-GB" sz="2400" dirty="0"/>
              <a:t>What might </a:t>
            </a:r>
            <a:r>
              <a:rPr lang="en-GB" sz="2400" dirty="0" smtClean="0"/>
              <a:t>be exclusionary about this?</a:t>
            </a:r>
            <a:endParaRPr lang="en-GB" sz="2400" dirty="0"/>
          </a:p>
          <a:p>
            <a:pPr lvl="0">
              <a:spcBef>
                <a:spcPts val="600"/>
              </a:spcBef>
            </a:pPr>
            <a:r>
              <a:rPr lang="en-GB" sz="2400" dirty="0"/>
              <a:t>How </a:t>
            </a:r>
            <a:r>
              <a:rPr lang="en-GB" sz="2400" dirty="0" smtClean="0"/>
              <a:t>could </a:t>
            </a:r>
            <a:r>
              <a:rPr lang="en-GB" sz="2400" dirty="0"/>
              <a:t>you fix this?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742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arqs presentation with twitter only 2014">
  <a:themeElements>
    <a:clrScheme name="Ali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00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sparqs presentation with twitter only 2014</Template>
  <TotalTime>650</TotalTime>
  <Words>321</Words>
  <Application>Microsoft Office PowerPoint</Application>
  <PresentationFormat>On-screen Show (4:3)</PresentationFormat>
  <Paragraphs>91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sparqs presentation with twitter only 2014</vt:lpstr>
      <vt:lpstr>Engaging apprentices</vt:lpstr>
      <vt:lpstr>Are apprentices really “harder to reach”?</vt:lpstr>
      <vt:lpstr>SFC statistics 2012-13</vt:lpstr>
      <vt:lpstr>Student Engagement Framework for Scotland</vt:lpstr>
      <vt:lpstr>Student Engagement Framework for Scotland</vt:lpstr>
      <vt:lpstr>PowerPoint Presentation</vt:lpstr>
      <vt:lpstr>What do we know? </vt:lpstr>
      <vt:lpstr>Task</vt:lpstr>
      <vt:lpstr>PowerPoint Presentation</vt:lpstr>
      <vt:lpstr>The apprentice Student Learning Experience</vt:lpstr>
      <vt:lpstr>PowerPoint Presentation</vt:lpstr>
      <vt:lpstr>College/Students’ Association partnerships</vt:lpstr>
      <vt:lpstr>PowerPoint Presentation</vt:lpstr>
    </vt:vector>
  </TitlesOfParts>
  <Company>NUS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you can shape equality in the curriculum</dc:title>
  <dc:creator>NUS ORG</dc:creator>
  <cp:lastModifiedBy>Ali McDade</cp:lastModifiedBy>
  <cp:revision>25</cp:revision>
  <dcterms:created xsi:type="dcterms:W3CDTF">2014-08-11T11:30:27Z</dcterms:created>
  <dcterms:modified xsi:type="dcterms:W3CDTF">2015-04-20T12:39:41Z</dcterms:modified>
</cp:coreProperties>
</file>